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embeddedFontLst>
    <p:embeddedFont>
      <p:font typeface="Proxima Nova"/>
      <p:regular r:id="rId38"/>
      <p:bold r:id="rId39"/>
      <p:italic r:id="rId40"/>
      <p:boldItalic r:id="rId41"/>
    </p:embeddedFont>
    <p:embeddedFont>
      <p:font typeface="Century Gothic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italic.fntdata"/><Relationship Id="rId20" Type="http://schemas.openxmlformats.org/officeDocument/2006/relationships/slide" Target="slides/slide15.xml"/><Relationship Id="rId42" Type="http://schemas.openxmlformats.org/officeDocument/2006/relationships/font" Target="fonts/CenturyGothic-regular.fntdata"/><Relationship Id="rId41" Type="http://schemas.openxmlformats.org/officeDocument/2006/relationships/font" Target="fonts/ProximaNova-boldItalic.fntdata"/><Relationship Id="rId22" Type="http://schemas.openxmlformats.org/officeDocument/2006/relationships/slide" Target="slides/slide17.xml"/><Relationship Id="rId44" Type="http://schemas.openxmlformats.org/officeDocument/2006/relationships/font" Target="fonts/CenturyGothic-italic.fntdata"/><Relationship Id="rId21" Type="http://schemas.openxmlformats.org/officeDocument/2006/relationships/slide" Target="slides/slide16.xml"/><Relationship Id="rId43" Type="http://schemas.openxmlformats.org/officeDocument/2006/relationships/font" Target="fonts/CenturyGothic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CenturyGothic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ProximaNova-bold.fntdata"/><Relationship Id="rId16" Type="http://schemas.openxmlformats.org/officeDocument/2006/relationships/slide" Target="slides/slide11.xml"/><Relationship Id="rId38" Type="http://schemas.openxmlformats.org/officeDocument/2006/relationships/font" Target="fonts/ProximaNova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2.jpg>
</file>

<file path=ppt/media/image3.png>
</file>

<file path=ppt/media/image4.pn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6969e84cd1_0_2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36969e84cd1_0_27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6969e84cd1_0_2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demo/follow along: download and import mtcars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6969e84cd1_0_28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6969e84cd1_0_2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6969e84cd1_0_2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6969e84cd1_0_29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36969e84cd1_0_29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6969e84cd1_0_29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6969e84cd1_0_29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6969e84cd1_0_30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36969e84cd1_0_30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6969e84cd1_0_3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36969e84cd1_0_3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6969e84cd1_0_3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6969e84cd1_0_3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6969e84cd1_0_3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36969e84cd1_0_3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969e84cd1_0_3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6969e84cd1_0_3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969e84cd1_0_2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g36969e84cd1_0_2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6969e84cd1_0_3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6969e84cd1_0_3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6969e84cd1_0_3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36969e84cd1_0_3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6969e84cd1_0_3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Mtcars see 2024 github repo</a:t>
            </a:r>
            <a:endParaRPr/>
          </a:p>
        </p:txBody>
      </p:sp>
      <p:sp>
        <p:nvSpPr>
          <p:cNvPr id="191" name="Google Shape;191;g36969e84cd1_0_3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6969e84cd1_0_3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6969e84cd1_0_3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6969e84cd1_0_3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36969e84cd1_0_3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6969e84cd1_0_3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36969e84cd1_0_3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6969e84cd1_0_3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36969e84cd1_0_36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6969e84cd1_0_3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36969e84cd1_0_3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6969e84cd1_0_37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36969e84cd1_0_37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6969e84cd1_0_3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36969e84cd1_0_3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6969e84cd1_0_2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g36969e84cd1_0_2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6969e84cd1_0_3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36969e84cd1_0_3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6969e84cd1_0_39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36969e84cd1_0_3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6969e84cd1_0_3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36969e84cd1_0_3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98514edac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SARAH</a:t>
            </a:r>
            <a:endParaRPr/>
          </a:p>
        </p:txBody>
      </p:sp>
      <p:sp>
        <p:nvSpPr>
          <p:cNvPr id="76" name="Google Shape;76;g3698514edac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6969e84cd1_0_2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36969e84cd1_0_25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6969e84cd1_0_2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36969e84cd1_0_2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6969e84cd1_0_2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36969e84cd1_0_2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6969e84cd1_0_9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36969e84cd1_0_9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6969e84cd1_0_27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36969e84cd1_0_27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github.com/rlbaker5/McNair2024_Rcourse/tree/mai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 R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 Course McNair 2025 Day 03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IMPORTING DATA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233775" y="864347"/>
            <a:ext cx="6390600" cy="39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1841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Know where your data is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Might be relative to your current working directory</a:t>
            </a:r>
            <a:endParaRPr>
              <a:solidFill>
                <a:schemeClr val="lt1"/>
              </a:solidFill>
            </a:endParaRPr>
          </a:p>
          <a:p>
            <a:pPr indent="177800" lvl="1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&gt;getwd() #returns your current working directory</a:t>
            </a:r>
            <a:endParaRPr>
              <a:solidFill>
                <a:schemeClr val="lt1"/>
              </a:solidFill>
            </a:endParaRPr>
          </a:p>
          <a:p>
            <a:pPr indent="177800" lvl="1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&gt;list.files() # returns a list of all the files in your current directory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Move your file to your working directory 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Use windows explorer or mac’s finder to do this graphically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Change your working directory in R to where your file is</a:t>
            </a:r>
            <a:endParaRPr>
              <a:solidFill>
                <a:schemeClr val="lt1"/>
              </a:solidFill>
            </a:endParaRPr>
          </a:p>
          <a:p>
            <a:pPr indent="177800" lvl="1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&gt;setwd(~) #moves you to your home directory</a:t>
            </a:r>
            <a:endParaRPr>
              <a:solidFill>
                <a:schemeClr val="lt1"/>
              </a:solidFill>
            </a:endParaRPr>
          </a:p>
          <a:p>
            <a:pPr indent="177800" lvl="1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&gt;setwd(“../documents”) #to move directories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Include the file path in when you import your data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EASY BUTTON: </a:t>
            </a:r>
            <a:endParaRPr sz="1500">
              <a:solidFill>
                <a:schemeClr val="lt1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&gt;file.choose() #opens up your explorer to select your file graphically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PRACTICE WITH DATA IMPORTING</a:t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233775" y="864356"/>
            <a:ext cx="6390600" cy="25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762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</a:t>
            </a:r>
            <a:br>
              <a:rPr b="0" i="0" lang="en" sz="3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>
              <a:solidFill>
                <a:schemeClr val="lt1"/>
              </a:solidFill>
            </a:endParaRPr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233775" y="864356"/>
            <a:ext cx="6390600" cy="25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1778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>
                <a:solidFill>
                  <a:schemeClr val="lt1"/>
                </a:solidFill>
              </a:rPr>
              <a:t>Did your data import correctly?</a:t>
            </a:r>
            <a:endParaRPr>
              <a:solidFill>
                <a:schemeClr val="lt1"/>
              </a:solidFill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>
                <a:solidFill>
                  <a:schemeClr val="lt1"/>
                </a:solidFill>
              </a:rPr>
              <a:t>Did all of your data import?</a:t>
            </a:r>
            <a:endParaRPr>
              <a:solidFill>
                <a:schemeClr val="lt1"/>
              </a:solidFill>
            </a:endParaRPr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</a:pPr>
            <a:r>
              <a:rPr lang="en" sz="2200">
                <a:solidFill>
                  <a:schemeClr val="lt1"/>
                </a:solidFill>
              </a:rPr>
              <a:t>If this isn’t your data, how much data do you have?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233775" y="864356"/>
            <a:ext cx="6390600" cy="25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Basic data navigation: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entury Gothic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are arranged in rows and columns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entury Gothic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Dataframes are a special example of data - they are “rectangular”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entury Gothic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Each column has the same number of rows and each row has the same number of columns.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If your data are not “rectangular” consider adding in missing values or re-organizing the data to make them rectangular.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233775" y="864356"/>
            <a:ext cx="6390600" cy="25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Basic data navigation: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&gt;head(df) #gives you the first 6 rows of data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&gt;tail(df) # gives you the last 6 rows of data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&gt;nrow(df) # gives you number of rows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&gt;ncol(df) # gives you number of columns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&gt;View(df) # opens up a spreadsheet-like view of your data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46" name="Google Shape;146;p27"/>
          <p:cNvSpPr txBox="1"/>
          <p:nvPr>
            <p:ph idx="1" type="body"/>
          </p:nvPr>
        </p:nvSpPr>
        <p:spPr>
          <a:xfrm>
            <a:off x="233775" y="864356"/>
            <a:ext cx="6390600" cy="25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Basic data navigation: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&gt;colnames(df) # gives a list of the column names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&gt;names(df) # the same as colnames!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&gt;rownames(df) # gives a list of the row names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&gt;str(df) # gives an overview of the data structure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CHECKING NAVIGATING 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425450" y="1595120"/>
            <a:ext cx="81153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Basic data navigation: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&gt;summary(df) #basic summary statistics for all columns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58" name="Google Shape;158;p29"/>
          <p:cNvSpPr txBox="1"/>
          <p:nvPr>
            <p:ph idx="1" type="body"/>
          </p:nvPr>
        </p:nvSpPr>
        <p:spPr>
          <a:xfrm>
            <a:off x="514349" y="1609383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Basic data navigation: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entury Gothic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are arranged in rows and columns: we can think of this as a grid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entury Gothic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 battleship, we can use coordinates to locate specific places in our data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Image" id="159" name="Google Shape;159;p29"/>
          <p:cNvPicPr preferRelativeResize="0"/>
          <p:nvPr/>
        </p:nvPicPr>
        <p:blipFill rotWithShape="1">
          <a:blip r:embed="rId3">
            <a:alphaModFix/>
          </a:blip>
          <a:srcRect b="12892" l="0" r="2685" t="579"/>
          <a:stretch/>
        </p:blipFill>
        <p:spPr>
          <a:xfrm>
            <a:off x="5382683" y="1313591"/>
            <a:ext cx="3066767" cy="3609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65" name="Google Shape;165;p30"/>
          <p:cNvSpPr txBox="1"/>
          <p:nvPr>
            <p:ph idx="1" type="body"/>
          </p:nvPr>
        </p:nvSpPr>
        <p:spPr>
          <a:xfrm>
            <a:off x="514350" y="1645920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Basic data navigation: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entury Gothic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are arranged in rows and columns: we can think of this as a grid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entury Gothic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Like battleship, we can use coordinates to locate specific places in our data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entury Gothic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 to “hit” our destroyer we could say “C2”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Image" id="166" name="Google Shape;166;p30"/>
          <p:cNvPicPr preferRelativeResize="0"/>
          <p:nvPr/>
        </p:nvPicPr>
        <p:blipFill rotWithShape="1">
          <a:blip r:embed="rId3">
            <a:alphaModFix/>
          </a:blip>
          <a:srcRect b="12892" l="0" r="2685" t="579"/>
          <a:stretch/>
        </p:blipFill>
        <p:spPr>
          <a:xfrm>
            <a:off x="5382683" y="1313591"/>
            <a:ext cx="3066767" cy="3609544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0"/>
          <p:cNvSpPr/>
          <p:nvPr/>
        </p:nvSpPr>
        <p:spPr>
          <a:xfrm>
            <a:off x="5975350" y="2782862"/>
            <a:ext cx="303210" cy="303210"/>
          </a:xfrm>
          <a:custGeom>
            <a:rect b="b" l="l" r="r" t="t"/>
            <a:pathLst>
              <a:path extrusionOk="0" h="21600" w="2160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0800" y="1252"/>
                </a:moveTo>
                <a:cubicBezTo>
                  <a:pt x="16065" y="1252"/>
                  <a:pt x="20348" y="5536"/>
                  <a:pt x="20348" y="10800"/>
                </a:cubicBezTo>
                <a:cubicBezTo>
                  <a:pt x="20348" y="16065"/>
                  <a:pt x="16064" y="20348"/>
                  <a:pt x="10800" y="20348"/>
                </a:cubicBezTo>
                <a:cubicBezTo>
                  <a:pt x="5536" y="20348"/>
                  <a:pt x="1252" y="16065"/>
                  <a:pt x="1252" y="10800"/>
                </a:cubicBezTo>
                <a:cubicBezTo>
                  <a:pt x="1252" y="5536"/>
                  <a:pt x="5535" y="1252"/>
                  <a:pt x="10800" y="1252"/>
                </a:cubicBezTo>
                <a:close/>
                <a:moveTo>
                  <a:pt x="10800" y="1520"/>
                </a:moveTo>
                <a:cubicBezTo>
                  <a:pt x="5684" y="1520"/>
                  <a:pt x="1520" y="5684"/>
                  <a:pt x="1520" y="10800"/>
                </a:cubicBezTo>
                <a:cubicBezTo>
                  <a:pt x="1520" y="15916"/>
                  <a:pt x="5684" y="20080"/>
                  <a:pt x="10800" y="20080"/>
                </a:cubicBezTo>
                <a:cubicBezTo>
                  <a:pt x="15916" y="20080"/>
                  <a:pt x="20078" y="15916"/>
                  <a:pt x="20078" y="10800"/>
                </a:cubicBezTo>
                <a:cubicBezTo>
                  <a:pt x="20078" y="5684"/>
                  <a:pt x="15916" y="1520"/>
                  <a:pt x="10800" y="1520"/>
                </a:cubicBezTo>
                <a:close/>
                <a:moveTo>
                  <a:pt x="10800" y="2810"/>
                </a:moveTo>
                <a:cubicBezTo>
                  <a:pt x="15213" y="2810"/>
                  <a:pt x="18789" y="6387"/>
                  <a:pt x="18789" y="10800"/>
                </a:cubicBezTo>
                <a:cubicBezTo>
                  <a:pt x="18789" y="15213"/>
                  <a:pt x="15213" y="18790"/>
                  <a:pt x="10800" y="18790"/>
                </a:cubicBezTo>
                <a:cubicBezTo>
                  <a:pt x="6387" y="18790"/>
                  <a:pt x="2810" y="15213"/>
                  <a:pt x="2810" y="10800"/>
                </a:cubicBezTo>
                <a:cubicBezTo>
                  <a:pt x="2810" y="6387"/>
                  <a:pt x="6387" y="2810"/>
                  <a:pt x="10800" y="2810"/>
                </a:cubicBezTo>
                <a:close/>
                <a:moveTo>
                  <a:pt x="10800" y="4855"/>
                </a:moveTo>
                <a:cubicBezTo>
                  <a:pt x="7517" y="4855"/>
                  <a:pt x="4855" y="7517"/>
                  <a:pt x="4855" y="10800"/>
                </a:cubicBezTo>
                <a:cubicBezTo>
                  <a:pt x="4855" y="14083"/>
                  <a:pt x="7517" y="16745"/>
                  <a:pt x="10800" y="16745"/>
                </a:cubicBezTo>
                <a:cubicBezTo>
                  <a:pt x="14083" y="16745"/>
                  <a:pt x="16743" y="14083"/>
                  <a:pt x="16743" y="10800"/>
                </a:cubicBezTo>
                <a:cubicBezTo>
                  <a:pt x="16743" y="7517"/>
                  <a:pt x="14083" y="4855"/>
                  <a:pt x="10800" y="4855"/>
                </a:cubicBezTo>
                <a:close/>
                <a:moveTo>
                  <a:pt x="10800" y="6664"/>
                </a:moveTo>
                <a:cubicBezTo>
                  <a:pt x="13085" y="6664"/>
                  <a:pt x="14936" y="8515"/>
                  <a:pt x="14936" y="10800"/>
                </a:cubicBezTo>
                <a:cubicBezTo>
                  <a:pt x="14936" y="13085"/>
                  <a:pt x="13085" y="14936"/>
                  <a:pt x="10800" y="14936"/>
                </a:cubicBezTo>
                <a:cubicBezTo>
                  <a:pt x="8515" y="14936"/>
                  <a:pt x="6662" y="13085"/>
                  <a:pt x="6662" y="10800"/>
                </a:cubicBezTo>
                <a:cubicBezTo>
                  <a:pt x="6662" y="8515"/>
                  <a:pt x="8515" y="6664"/>
                  <a:pt x="10800" y="6664"/>
                </a:cubicBezTo>
                <a:close/>
                <a:moveTo>
                  <a:pt x="10800" y="8755"/>
                </a:moveTo>
                <a:cubicBezTo>
                  <a:pt x="10276" y="8755"/>
                  <a:pt x="9752" y="8954"/>
                  <a:pt x="9352" y="9354"/>
                </a:cubicBezTo>
                <a:cubicBezTo>
                  <a:pt x="8553" y="10153"/>
                  <a:pt x="8553" y="11447"/>
                  <a:pt x="9352" y="12246"/>
                </a:cubicBezTo>
                <a:cubicBezTo>
                  <a:pt x="10151" y="13045"/>
                  <a:pt x="11447" y="13045"/>
                  <a:pt x="12246" y="12246"/>
                </a:cubicBezTo>
                <a:cubicBezTo>
                  <a:pt x="13045" y="11447"/>
                  <a:pt x="13045" y="10153"/>
                  <a:pt x="12246" y="9354"/>
                </a:cubicBezTo>
                <a:cubicBezTo>
                  <a:pt x="11847" y="8954"/>
                  <a:pt x="11324" y="8755"/>
                  <a:pt x="10800" y="8755"/>
                </a:cubicBezTo>
                <a:close/>
              </a:path>
            </a:pathLst>
          </a:custGeom>
          <a:solidFill>
            <a:srgbClr val="FFFFFF"/>
          </a:solidFill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entury Gothic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73" name="Google Shape;173;p31"/>
          <p:cNvSpPr txBox="1"/>
          <p:nvPr>
            <p:ph idx="1" type="body"/>
          </p:nvPr>
        </p:nvSpPr>
        <p:spPr>
          <a:xfrm>
            <a:off x="514350" y="1645920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Basic data navigation: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entury Gothic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in R are a lot like this… and like battleship, the grid can be hard to see!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entury Gothic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also can, in theory have an (almost) infinitely large data frame, so we don’t use the alphabet.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Century Gothic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 square brackets to specify location in the grid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&gt;df[row,column]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pasted-movie.png" id="174" name="Google Shape;17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1575" y="2105025"/>
            <a:ext cx="4070324" cy="2099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 MANAGEMENT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514350" y="1321498"/>
            <a:ext cx="81153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177800" lvl="0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Char char="•"/>
            </a:pPr>
            <a:r>
              <a:rPr lang="en" sz="2600">
                <a:solidFill>
                  <a:schemeClr val="lt1"/>
                </a:solidFill>
              </a:rPr>
              <a:t>Raw data: do not use these files for anything!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8413" y="2021123"/>
            <a:ext cx="4067175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80" name="Google Shape;180;p32"/>
          <p:cNvSpPr txBox="1"/>
          <p:nvPr>
            <p:ph idx="1" type="body"/>
          </p:nvPr>
        </p:nvSpPr>
        <p:spPr>
          <a:xfrm>
            <a:off x="514350" y="1645920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Basic data navigation: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rPr lang="en" sz="1600">
                <a:solidFill>
                  <a:schemeClr val="lt1"/>
                </a:solidFill>
              </a:rPr>
              <a:t>&gt;df[row,column]  # use names *or* numbers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rPr lang="en" sz="1600">
                <a:solidFill>
                  <a:schemeClr val="lt1"/>
                </a:solidFill>
              </a:rPr>
              <a:t>&gt;df[3,2] # returns 4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rPr lang="en" sz="1600">
                <a:solidFill>
                  <a:schemeClr val="lt1"/>
                </a:solidFill>
              </a:rPr>
              <a:t>&gt;df[“Datsun 710”, “cyl”] # returns 4, more readable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rPr lang="en" sz="1600">
                <a:solidFill>
                  <a:schemeClr val="lt1"/>
                </a:solidFill>
              </a:rPr>
              <a:t>&gt;df[2,3] # returns 160.0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rPr lang="en" sz="1600">
                <a:solidFill>
                  <a:schemeClr val="lt1"/>
                </a:solidFill>
              </a:rPr>
              <a:t>&gt;df[2, ] # returns the entire second row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rPr lang="en" sz="1600">
                <a:solidFill>
                  <a:schemeClr val="lt1"/>
                </a:solidFill>
              </a:rPr>
              <a:t>&gt;df[ ,2] # returns the entire second column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rPr lang="en" sz="1600">
                <a:solidFill>
                  <a:schemeClr val="lt1"/>
                </a:solidFill>
              </a:rPr>
              <a:t>&gt;df[2,3] &lt;- 165 #replaces the value!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pasted-movie.png" id="181" name="Google Shape;18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1575" y="2105025"/>
            <a:ext cx="4070324" cy="2099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87" name="Google Shape;187;p33"/>
          <p:cNvSpPr txBox="1"/>
          <p:nvPr>
            <p:ph idx="1" type="body"/>
          </p:nvPr>
        </p:nvSpPr>
        <p:spPr>
          <a:xfrm>
            <a:off x="514350" y="1645920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Basic data navigation: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&gt;df[row,column]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&gt;df[2:5, ] # returns rows 2-5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&gt;df[ ,1:3] # returns columns 1-3</a:t>
            </a:r>
            <a:endParaRPr b="0" i="0" sz="1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lang="en" sz="17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&gt;df[ , c(“mpg”, “cyl”, “disp”]</a:t>
            </a:r>
            <a:endParaRPr sz="17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pasted-movie.png" id="188" name="Google Shape;18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1575" y="2105025"/>
            <a:ext cx="4070324" cy="2099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PRACTICE NAVIGATING A 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FRAME….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99" name="Google Shape;199;p35"/>
          <p:cNvSpPr txBox="1"/>
          <p:nvPr>
            <p:ph idx="1" type="body"/>
          </p:nvPr>
        </p:nvSpPr>
        <p:spPr>
          <a:xfrm>
            <a:off x="514350" y="1645920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entury Gothic"/>
              <a:buNone/>
            </a:pPr>
            <a:r>
              <a:rPr lang="en" sz="2000">
                <a:solidFill>
                  <a:schemeClr val="lt1"/>
                </a:solidFill>
              </a:rPr>
              <a:t>Basic data navigation: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rPr lang="en" sz="1600">
                <a:solidFill>
                  <a:schemeClr val="lt1"/>
                </a:solidFill>
              </a:rPr>
              <a:t>&gt;df[row,column]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rPr lang="en" sz="1600">
                <a:solidFill>
                  <a:schemeClr val="lt1"/>
                </a:solidFill>
              </a:rPr>
              <a:t>&gt;df[-2, ] # returns everything except row 2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rPr lang="en" sz="1600">
                <a:solidFill>
                  <a:schemeClr val="lt1"/>
                </a:solidFill>
              </a:rPr>
              <a:t>&gt;df[ ,-(1:3)] # returns everything except the first 3 columns!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entury Gothic"/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pic>
        <p:nvPicPr>
          <p:cNvPr descr="pasted-movie.png" id="200" name="Google Shape;20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1575" y="2105025"/>
            <a:ext cx="4070324" cy="2099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MUNGING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206" name="Google Shape;206;p36"/>
          <p:cNvSpPr txBox="1"/>
          <p:nvPr>
            <p:ph idx="1" type="body"/>
          </p:nvPr>
        </p:nvSpPr>
        <p:spPr>
          <a:xfrm>
            <a:off x="286891" y="1354018"/>
            <a:ext cx="4456500" cy="36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/>
              <a:t>Columns: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&gt;colnames(df) # gives us the column names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&gt;df$mpg # gives us the column “mpg”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&gt;df[ ,1] # gives us the same column!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&gt;colnames(df) #all colnames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&gt;colnames(df)[1] # the first colname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&gt;colnames(df)[1] &lt;- “miles_per_gallon” # renames the first column!</a:t>
            </a:r>
            <a:endParaRPr/>
          </a:p>
        </p:txBody>
      </p:sp>
      <p:pic>
        <p:nvPicPr>
          <p:cNvPr descr="pasted-movie.png" id="207" name="Google Shape;20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9875" y="2193925"/>
            <a:ext cx="4070324" cy="2099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 -  MATH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213" name="Google Shape;213;p37"/>
          <p:cNvSpPr txBox="1"/>
          <p:nvPr>
            <p:ph idx="1" type="body"/>
          </p:nvPr>
        </p:nvSpPr>
        <p:spPr>
          <a:xfrm>
            <a:off x="438150" y="1645920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Century Gothic"/>
              <a:buNone/>
            </a:pPr>
            <a:r>
              <a:rPr lang="en" sz="1900">
                <a:solidFill>
                  <a:schemeClr val="lt1"/>
                </a:solidFill>
              </a:rPr>
              <a:t>Columns: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Century Gothic"/>
              <a:buNone/>
            </a:pPr>
            <a:r>
              <a:rPr lang="en" sz="1900">
                <a:solidFill>
                  <a:schemeClr val="lt1"/>
                </a:solidFill>
              </a:rPr>
              <a:t>Make a new column: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&gt;df$mpg_per_cyl &lt;- df$mpg/df$cyl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Re-arrange the column order: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&gt;df &lt;- df[,c(1:3,13, 4:12)]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</p:txBody>
      </p:sp>
      <p:pic>
        <p:nvPicPr>
          <p:cNvPr descr="pasted-movie.png" id="214" name="Google Shape;21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1575" y="2105025"/>
            <a:ext cx="4070324" cy="2099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 -  MATH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220" name="Google Shape;220;p38"/>
          <p:cNvSpPr txBox="1"/>
          <p:nvPr>
            <p:ph idx="1" type="body"/>
          </p:nvPr>
        </p:nvSpPr>
        <p:spPr>
          <a:xfrm>
            <a:off x="438150" y="1645920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Find missing values: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 is.na(df$mpg) # any missing values?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&gt;sum(is.na(df$mpg) # how many?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&gt;which(is.na(df$mpg) # which rows?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pasted-movie.png" id="221" name="Google Shape;22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1575" y="2105025"/>
            <a:ext cx="4070324" cy="2099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 -  MATH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227" name="Google Shape;227;p39"/>
          <p:cNvSpPr txBox="1"/>
          <p:nvPr>
            <p:ph idx="1" type="body"/>
          </p:nvPr>
        </p:nvSpPr>
        <p:spPr>
          <a:xfrm>
            <a:off x="438150" y="1645920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lang="en" sz="1700">
                <a:solidFill>
                  <a:schemeClr val="lt1"/>
                </a:solidFill>
              </a:rPr>
              <a:t>Answer quick questions: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t/>
            </a:r>
            <a:endParaRPr sz="17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entury Gothic"/>
              <a:buNone/>
            </a:pPr>
            <a:r>
              <a:rPr lang="en" sz="1400">
                <a:solidFill>
                  <a:schemeClr val="lt1"/>
                </a:solidFill>
              </a:rPr>
              <a:t>What is the average mpg?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entury Gothic"/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entury Gothic"/>
              <a:buNone/>
            </a:pPr>
            <a:r>
              <a:rPr lang="en" sz="1400">
                <a:solidFill>
                  <a:schemeClr val="lt1"/>
                </a:solidFill>
              </a:rPr>
              <a:t>&gt;mean(df$mpg) #mean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entury Gothic"/>
              <a:buNone/>
            </a:pPr>
            <a:r>
              <a:rPr lang="en" sz="1400">
                <a:solidFill>
                  <a:schemeClr val="lt1"/>
                </a:solidFill>
              </a:rPr>
              <a:t>&gt;median(df$mpg) #median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entury Gothic"/>
              <a:buNone/>
            </a:pPr>
            <a:r>
              <a:rPr lang="en" sz="1400">
                <a:solidFill>
                  <a:schemeClr val="lt1"/>
                </a:solidFill>
              </a:rPr>
              <a:t>&gt;min(df$mpg) #minimum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entury Gothic"/>
              <a:buNone/>
            </a:pPr>
            <a:r>
              <a:rPr lang="en" sz="1400">
                <a:solidFill>
                  <a:schemeClr val="lt1"/>
                </a:solidFill>
              </a:rPr>
              <a:t>&gt;max(df$mpg) #maximum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entury Gothic"/>
              <a:buNone/>
            </a:pPr>
            <a:r>
              <a:rPr lang="en" sz="1400">
                <a:solidFill>
                  <a:schemeClr val="lt1"/>
                </a:solidFill>
              </a:rPr>
              <a:t>&gt;sd(df$mpg) #standard deviation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Century Gothic"/>
              <a:buNone/>
            </a:pPr>
            <a:r>
              <a:t/>
            </a:r>
            <a:endParaRPr sz="1400">
              <a:solidFill>
                <a:schemeClr val="lt1"/>
              </a:solidFill>
            </a:endParaRPr>
          </a:p>
        </p:txBody>
      </p:sp>
      <p:pic>
        <p:nvPicPr>
          <p:cNvPr descr="pasted-movie.png" id="228" name="Google Shape;22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1575" y="2105025"/>
            <a:ext cx="4070324" cy="2099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0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PRACTICE DATA MUNGING …</a:t>
            </a:r>
            <a:endParaRPr>
              <a:solidFill>
                <a:schemeClr val="lt1"/>
              </a:solidFill>
            </a:endParaRPr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SOME MORE….</a:t>
            </a:r>
            <a:br>
              <a:rPr lang="en" sz="2100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/>
          <p:nvPr>
            <p:ph type="title"/>
          </p:nvPr>
        </p:nvSpPr>
        <p:spPr>
          <a:xfrm>
            <a:off x="2108200" y="573280"/>
            <a:ext cx="64581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 -  SUBSETTING</a:t>
            </a:r>
            <a:b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239" name="Google Shape;239;p41"/>
          <p:cNvSpPr txBox="1"/>
          <p:nvPr>
            <p:ph idx="1" type="body"/>
          </p:nvPr>
        </p:nvSpPr>
        <p:spPr>
          <a:xfrm>
            <a:off x="438150" y="1645920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rPr lang="en" sz="2100">
                <a:solidFill>
                  <a:schemeClr val="lt1"/>
                </a:solidFill>
              </a:rPr>
              <a:t>Columns: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Century Gothic"/>
              <a:buNone/>
            </a:pPr>
            <a:r>
              <a:t/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Only cars with less than 8 cylinders: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&gt;df3 &lt;- df2[which(df2$cyl &lt; 8), ]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Only cars with 4 cylinders: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&gt;df4 &lt;- df2[which(df2$cyl == 4), ]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Century Gothic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pasted-movie.png" id="240" name="Google Shape;240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1575" y="2105025"/>
            <a:ext cx="4070324" cy="2099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 MANAGEMENT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514350" y="1626297"/>
            <a:ext cx="81153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1778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Char char="●"/>
            </a:pPr>
            <a:r>
              <a:rPr lang="en" sz="2600">
                <a:solidFill>
                  <a:schemeClr val="lt1"/>
                </a:solidFill>
              </a:rPr>
              <a:t>Raw data: do not use these files for anything!</a:t>
            </a:r>
            <a:endParaRPr>
              <a:solidFill>
                <a:schemeClr val="lt1"/>
              </a:solidFill>
            </a:endParaRPr>
          </a:p>
          <a:p>
            <a:pPr indent="-127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</a:pPr>
            <a:r>
              <a:t/>
            </a:r>
            <a:endParaRPr sz="2600"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Save these files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Lock/protect them (right click to access permissions)</a:t>
            </a:r>
            <a:endParaRPr>
              <a:solidFill>
                <a:schemeClr val="lt1"/>
              </a:solidFill>
            </a:endParaRPr>
          </a:p>
          <a:p>
            <a:pPr indent="-171450" lvl="0" marL="1651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300"/>
              <a:buChar char="●"/>
            </a:pPr>
            <a:r>
              <a:rPr lang="en" sz="2300">
                <a:solidFill>
                  <a:schemeClr val="lt1"/>
                </a:solidFill>
              </a:rPr>
              <a:t>Save them to multiple locations, at least one in the cloud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2"/>
          <p:cNvSpPr txBox="1"/>
          <p:nvPr>
            <p:ph type="title"/>
          </p:nvPr>
        </p:nvSpPr>
        <p:spPr>
          <a:xfrm>
            <a:off x="2108200" y="573280"/>
            <a:ext cx="64581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 -  MORE MUNGING</a:t>
            </a:r>
            <a:endParaRPr/>
          </a:p>
        </p:txBody>
      </p:sp>
      <p:sp>
        <p:nvSpPr>
          <p:cNvPr id="246" name="Google Shape;246;p42"/>
          <p:cNvSpPr txBox="1"/>
          <p:nvPr>
            <p:ph idx="1" type="body"/>
          </p:nvPr>
        </p:nvSpPr>
        <p:spPr>
          <a:xfrm>
            <a:off x="438150" y="1645920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What if you collect more data later?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More cars!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&gt;df3 &lt;- rbind(df1, df2)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#adds extra rows IF THE COLUMN NAMES ARE THE SAME!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More data on the same cars!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&gt;df3 &lt;-cbind(df1,df2)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#adds columns IF THE ROWS ARE THE SAME!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pasted-movie.png" id="247" name="Google Shape;247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1575" y="2105025"/>
            <a:ext cx="4070324" cy="2099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3"/>
          <p:cNvSpPr txBox="1"/>
          <p:nvPr>
            <p:ph type="title"/>
          </p:nvPr>
        </p:nvSpPr>
        <p:spPr>
          <a:xfrm>
            <a:off x="2108200" y="573280"/>
            <a:ext cx="64581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NAVIGATING DATA -  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WRITING/SAVING YOUR WORK</a:t>
            </a:r>
            <a:endParaRPr/>
          </a:p>
        </p:txBody>
      </p:sp>
      <p:sp>
        <p:nvSpPr>
          <p:cNvPr id="253" name="Google Shape;253;p43"/>
          <p:cNvSpPr txBox="1"/>
          <p:nvPr>
            <p:ph idx="1" type="body"/>
          </p:nvPr>
        </p:nvSpPr>
        <p:spPr>
          <a:xfrm>
            <a:off x="374650" y="1480820"/>
            <a:ext cx="39615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Save your file - this adds row names as a new column!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&gt;write.csv(df1, “mydatafile.csv”)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Tell write.csv not to add row names: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&gt;write.csv(df1, “mydatafile.csv, rowNames = FALSE)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Use readr package to not write row names: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&gt;readr::write_csv(df1, “mydatafile.csv”)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pasted-movie.png" id="254" name="Google Shape;25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1575" y="2105025"/>
            <a:ext cx="4070324" cy="2099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4"/>
          <p:cNvSpPr txBox="1"/>
          <p:nvPr>
            <p:ph type="title"/>
          </p:nvPr>
        </p:nvSpPr>
        <p:spPr>
          <a:xfrm>
            <a:off x="2108200" y="573280"/>
            <a:ext cx="64581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CHALLENGE WORK</a:t>
            </a:r>
            <a:endParaRPr/>
          </a:p>
        </p:txBody>
      </p:sp>
      <p:sp>
        <p:nvSpPr>
          <p:cNvPr id="260" name="Google Shape;260;p44"/>
          <p:cNvSpPr txBox="1"/>
          <p:nvPr>
            <p:ph idx="1" type="body"/>
          </p:nvPr>
        </p:nvSpPr>
        <p:spPr>
          <a:xfrm>
            <a:off x="374650" y="1480820"/>
            <a:ext cx="8394900" cy="30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1. Download the “iris.csv” file from GitHub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(</a:t>
            </a:r>
            <a:r>
              <a:rPr lang="en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https://github.com/rlbaker5/McNair2024_Rcourse/tree/main</a:t>
            </a:r>
            <a:r>
              <a:rPr lang="en" sz="1500">
                <a:solidFill>
                  <a:schemeClr val="lt1"/>
                </a:solidFill>
              </a:rPr>
              <a:t>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2. Load the iris.csv file into 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3. How many rows are in the dataset? How many columns?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4. Create a new column that is the ratio of sepal.length/sepal.width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Century Gothic"/>
              <a:buNone/>
            </a:pPr>
            <a:r>
              <a:rPr lang="en" sz="1500">
                <a:solidFill>
                  <a:schemeClr val="lt1"/>
                </a:solidFill>
              </a:rPr>
              <a:t>5. For just the species virginica, what is the average ratio of sepal length/width?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 MANAGEMENT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514350" y="1153250"/>
            <a:ext cx="8115300" cy="3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 fontScale="70000" lnSpcReduction="20000"/>
          </a:bodyPr>
          <a:lstStyle/>
          <a:p>
            <a:pPr indent="-128270" lvl="0" marL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2600">
                <a:solidFill>
                  <a:schemeClr val="lt1"/>
                </a:solidFill>
              </a:rPr>
              <a:t>Use </a:t>
            </a:r>
            <a:r>
              <a:rPr lang="en" sz="2600">
                <a:solidFill>
                  <a:schemeClr val="lt1"/>
                </a:solidFill>
              </a:rPr>
              <a:t>RStudio projects to organize code, data, etc. in one place</a:t>
            </a:r>
            <a:endParaRPr sz="2600">
              <a:solidFill>
                <a:schemeClr val="lt1"/>
              </a:solidFill>
            </a:endParaRPr>
          </a:p>
          <a:p>
            <a:pPr indent="-128270" lvl="0" marL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2600">
                <a:solidFill>
                  <a:schemeClr val="lt1"/>
                </a:solidFill>
              </a:rPr>
              <a:t>Easy to zip up the whole folder and share with other people</a:t>
            </a:r>
            <a:endParaRPr sz="2600">
              <a:solidFill>
                <a:schemeClr val="lt1"/>
              </a:solidFill>
            </a:endParaRPr>
          </a:p>
          <a:p>
            <a:pPr indent="-128270" lvl="0" marL="177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2600">
                <a:solidFill>
                  <a:schemeClr val="lt1"/>
                </a:solidFill>
              </a:rPr>
              <a:t>File/folder paths are relative to the project directory</a:t>
            </a:r>
            <a:endParaRPr sz="2600">
              <a:solidFill>
                <a:schemeClr val="lt1"/>
              </a:solidFill>
            </a:endParaRPr>
          </a:p>
          <a:p>
            <a:pPr indent="-344169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○"/>
            </a:pPr>
            <a:r>
              <a:rPr lang="en" sz="2600">
                <a:solidFill>
                  <a:schemeClr val="lt1"/>
                </a:solidFill>
              </a:rPr>
              <a:t>“data/my_data.csv” </a:t>
            </a:r>
            <a:endParaRPr sz="2600">
              <a:solidFill>
                <a:schemeClr val="lt1"/>
              </a:solidFill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600">
                <a:solidFill>
                  <a:schemeClr val="lt1"/>
                </a:solidFill>
              </a:rPr>
              <a:t>vs.</a:t>
            </a:r>
            <a:endParaRPr i="1" sz="2600">
              <a:solidFill>
                <a:schemeClr val="lt1"/>
              </a:solidFill>
            </a:endParaRPr>
          </a:p>
          <a:p>
            <a:pPr indent="-344169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○"/>
            </a:pPr>
            <a:r>
              <a:rPr lang="en" sz="2600">
                <a:solidFill>
                  <a:schemeClr val="lt1"/>
                </a:solidFill>
              </a:rPr>
              <a:t>“C:/Users/swrig/Documents/Research/my_project/data/my_data.csv”</a:t>
            </a:r>
            <a:endParaRPr sz="2600">
              <a:solidFill>
                <a:schemeClr val="lt1"/>
              </a:solidFill>
            </a:endParaRPr>
          </a:p>
          <a:p>
            <a:pPr indent="-127635" lvl="0" marL="1651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2300">
                <a:solidFill>
                  <a:schemeClr val="lt1"/>
                </a:solidFill>
              </a:rPr>
              <a:t>File &gt; New Project…</a:t>
            </a:r>
            <a:endParaRPr sz="2300">
              <a:solidFill>
                <a:schemeClr val="lt1"/>
              </a:solidFill>
            </a:endParaRPr>
          </a:p>
          <a:p>
            <a:pPr indent="-330835" lvl="1" marL="9144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○"/>
            </a:pPr>
            <a:r>
              <a:rPr lang="en" sz="2300">
                <a:solidFill>
                  <a:schemeClr val="lt1"/>
                </a:solidFill>
              </a:rPr>
              <a:t>Can create the project in an existing folder if you want - helpful when you already have data and other files saved there</a:t>
            </a:r>
            <a:endParaRPr sz="2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IMPORTING DATA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233775" y="864356"/>
            <a:ext cx="6390600" cy="25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1841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Know where your data is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Might be relative to your current working directory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&gt;getwd() #returns your current working directory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&gt;list.files() # returns a list of all the files in your current directory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IMPORTING DATA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233775" y="864356"/>
            <a:ext cx="6390600" cy="25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1841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Know where your data is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Might be relative to your current working directory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&gt;getwd() #returns your current working directory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&gt;list.files() # returns a list of all the files in your current directory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Move your file to your working directory 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Use windows explorer or mac’s finder to do this graphically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IMPORTING DATA</a:t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233775" y="864356"/>
            <a:ext cx="6390600" cy="25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1841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Know where your data is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Might be relative to your current working directory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&gt;getwd() #returns your current working directory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&gt;list.files() # returns a list of all the files in your current directory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Move your file to your working directory 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Use windows explorer or mac’s finder to do this graphically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Change your working directory in R to where your file is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&gt;setwd(~) #moves you to your home directory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&gt;setwd(“../documents”) #to move directories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IMPORTING DATA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233775" y="864356"/>
            <a:ext cx="6390600" cy="25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1841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Know where your data is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Might be relative to your current working directory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&gt;getwd() #returns your current working directory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&gt;list.files() # returns a list of all the files in your current directory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Move your file to your working directory 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Use windows explorer or mac’s finder to do this graphically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Change your working directory in R to where your file is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&gt;setwd(~) #moves you to your home directory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&gt;setwd(“../documents”) #to move directories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Cartoon purple dragon on white background (Provided by Getty Images)"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4350" y="1656300"/>
            <a:ext cx="2214825" cy="18309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rmAutofit fontScale="90000"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entury Gothic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IMPORTING DATA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233775" y="864350"/>
            <a:ext cx="6390600" cy="39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rmAutofit/>
          </a:bodyPr>
          <a:lstStyle/>
          <a:p>
            <a:pPr indent="-1841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0" i="0" lang="en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Know where your data is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Might be relative to your current working directory</a:t>
            </a:r>
            <a:endParaRPr sz="1500">
              <a:solidFill>
                <a:schemeClr val="lt1"/>
              </a:solidFill>
            </a:endParaRPr>
          </a:p>
          <a:p>
            <a:pPr indent="-32385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</a:pPr>
            <a:r>
              <a:rPr lang="en" sz="1500">
                <a:solidFill>
                  <a:schemeClr val="lt1"/>
                </a:solidFill>
              </a:rPr>
              <a:t>This is the case if using RStudio Projects (recommended)</a:t>
            </a:r>
            <a:endParaRPr sz="1500"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&gt;getwd() #returns your current working directory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&gt;list.files() # returns a list of all the files in your current directory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Move your file to your working directory </a:t>
            </a:r>
            <a:endParaRPr>
              <a:solidFill>
                <a:schemeClr val="lt1"/>
              </a:solidFill>
            </a:endParaRPr>
          </a:p>
          <a:p>
            <a:pPr indent="-17145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</a:rPr>
              <a:t>Use windows explorer or mac’s finder to do this graphically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Change your working directory in R to where your file is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&gt;setwd(~) #moves you to your home directory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&gt;setwd(“../documents”) #to move directories</a:t>
            </a:r>
            <a:endParaRPr>
              <a:solidFill>
                <a:schemeClr val="lt1"/>
              </a:solidFill>
            </a:endParaRPr>
          </a:p>
          <a:p>
            <a:pPr indent="-171450" lvl="0" marL="177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Include the file path in when you import your data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